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D139-BE89-4E88-A022-C50EF7EE41A0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9981-CE28-40B6-BA6D-6876C83CE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image" Target="../media/image5.wmf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5.wav"/><Relationship Id="rId12" Type="http://schemas.openxmlformats.org/officeDocument/2006/relationships/image" Target="../media/image4.wmf"/><Relationship Id="rId17" Type="http://schemas.openxmlformats.org/officeDocument/2006/relationships/image" Target="../media/image9.wmf"/><Relationship Id="rId2" Type="http://schemas.openxmlformats.org/officeDocument/2006/relationships/audio" Target="../media/audio1.wav"/><Relationship Id="rId16" Type="http://schemas.openxmlformats.org/officeDocument/2006/relationships/image" Target="../media/image8.wmf"/><Relationship Id="rId1" Type="http://schemas.openxmlformats.org/officeDocument/2006/relationships/audio" Target="file:///C:\Documents%20and%20Settings\khadfield\My%20Documents\My%20Music\Cinco%20de%20Mayo.mid" TargetMode="External"/><Relationship Id="rId6" Type="http://schemas.openxmlformats.org/officeDocument/2006/relationships/audio" Target="../media/audio4.wav"/><Relationship Id="rId11" Type="http://schemas.openxmlformats.org/officeDocument/2006/relationships/image" Target="../media/image3.wmf"/><Relationship Id="rId5" Type="http://schemas.openxmlformats.org/officeDocument/2006/relationships/audio" Target="../media/audio3.wav"/><Relationship Id="rId15" Type="http://schemas.openxmlformats.org/officeDocument/2006/relationships/image" Target="../media/image7.wmf"/><Relationship Id="rId10" Type="http://schemas.openxmlformats.org/officeDocument/2006/relationships/image" Target="../media/image2.wmf"/><Relationship Id="rId4" Type="http://schemas.openxmlformats.org/officeDocument/2006/relationships/audio" Target="../media/audio2.wav"/><Relationship Id="rId9" Type="http://schemas.openxmlformats.org/officeDocument/2006/relationships/image" Target="../media/image1.wmf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5029200" cy="788988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Where </a:t>
            </a:r>
            <a:r>
              <a:rPr lang="en-US" b="1" dirty="0">
                <a:solidFill>
                  <a:srgbClr val="FFFF00"/>
                </a:solidFill>
              </a:rPr>
              <a:t>to Go?</a:t>
            </a:r>
          </a:p>
        </p:txBody>
      </p:sp>
      <p:pic>
        <p:nvPicPr>
          <p:cNvPr id="11270" name="Picture 6" descr="MCMP00063_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9800" y="1295400"/>
            <a:ext cx="2819400" cy="2771775"/>
          </a:xfrm>
          <a:prstGeom prst="rect">
            <a:avLst/>
          </a:prstGeom>
          <a:noFill/>
        </p:spPr>
      </p:pic>
      <p:pic>
        <p:nvPicPr>
          <p:cNvPr id="11271" name="Picture 7" descr="MCBD08462_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1543050"/>
            <a:ext cx="2362200" cy="1962150"/>
          </a:xfrm>
          <a:prstGeom prst="rect">
            <a:avLst/>
          </a:prstGeom>
          <a:noFill/>
        </p:spPr>
      </p:pic>
      <p:pic>
        <p:nvPicPr>
          <p:cNvPr id="11272" name="Picture 8" descr="MCMP00517_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" y="914400"/>
            <a:ext cx="1828800" cy="1392238"/>
          </a:xfrm>
          <a:prstGeom prst="rect">
            <a:avLst/>
          </a:prstGeom>
          <a:noFill/>
        </p:spPr>
      </p:pic>
      <p:pic>
        <p:nvPicPr>
          <p:cNvPr id="11273" name="Picture 9" descr="MCBD08456_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" y="609600"/>
            <a:ext cx="1981200" cy="1584325"/>
          </a:xfrm>
          <a:prstGeom prst="rect">
            <a:avLst/>
          </a:prstGeom>
          <a:noFill/>
        </p:spPr>
      </p:pic>
      <p:pic>
        <p:nvPicPr>
          <p:cNvPr id="11274" name="Picture 10" descr="MCMP00437_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76800" y="1027113"/>
            <a:ext cx="2295525" cy="2706687"/>
          </a:xfrm>
          <a:prstGeom prst="rect">
            <a:avLst/>
          </a:prstGeom>
          <a:noFill/>
          <a:effectLst>
            <a:outerShdw dist="99190" dir="7788334" algn="ctr" rotWithShape="0">
              <a:srgbClr val="000000"/>
            </a:outerShdw>
          </a:effectLst>
        </p:spPr>
      </p:pic>
      <p:pic>
        <p:nvPicPr>
          <p:cNvPr id="11275" name="Picture 11" descr="MCBD08425_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0813" y="1484313"/>
            <a:ext cx="2057400" cy="1744662"/>
          </a:xfrm>
          <a:prstGeom prst="rect">
            <a:avLst/>
          </a:prstGeom>
          <a:noFill/>
        </p:spPr>
      </p:pic>
      <p:pic>
        <p:nvPicPr>
          <p:cNvPr id="11276" name="Picture 12" descr="MCj0407612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05600" y="152400"/>
            <a:ext cx="2362200" cy="2025650"/>
          </a:xfrm>
          <a:prstGeom prst="rect">
            <a:avLst/>
          </a:prstGeom>
          <a:noFill/>
        </p:spPr>
      </p:pic>
      <p:pic>
        <p:nvPicPr>
          <p:cNvPr id="11277" name="Picture 13" descr="MCj0405996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86575" y="152400"/>
            <a:ext cx="1676400" cy="1670050"/>
          </a:xfrm>
          <a:prstGeom prst="rect">
            <a:avLst/>
          </a:prstGeom>
          <a:noFill/>
        </p:spPr>
      </p:pic>
      <p:pic>
        <p:nvPicPr>
          <p:cNvPr id="11278" name="Picture 14" descr="MCj04082280000[1]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05600" y="4613275"/>
            <a:ext cx="2362200" cy="2093913"/>
          </a:xfrm>
          <a:prstGeom prst="rect">
            <a:avLst/>
          </a:prstGeom>
          <a:noFill/>
        </p:spPr>
      </p:pic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010400" y="6019800"/>
            <a:ext cx="1066800" cy="304800"/>
          </a:xfrm>
          <a:prstGeom prst="horizontalScroll">
            <a:avLst>
              <a:gd name="adj" fmla="val 12500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2000" b="1" i="1" u="sng"/>
              <a:t>Mexico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981200" y="1004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889000" y="19431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3434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>
                <a:solidFill>
                  <a:srgbClr val="000000"/>
                </a:solidFill>
              </a:rPr>
              <a:t>b.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418138" y="10271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>
                <a:solidFill>
                  <a:srgbClr val="000000"/>
                </a:solidFill>
              </a:rPr>
              <a:t>c.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562975" y="2873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>
                <a:solidFill>
                  <a:srgbClr val="000000"/>
                </a:solidFill>
              </a:rPr>
              <a:t>d.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8610600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>
                <a:solidFill>
                  <a:srgbClr val="000000"/>
                </a:solidFill>
              </a:rPr>
              <a:t>e.</a:t>
            </a:r>
          </a:p>
        </p:txBody>
      </p:sp>
      <p:sp>
        <p:nvSpPr>
          <p:cNvPr id="11287" name="Line 23"/>
          <p:cNvSpPr>
            <a:spLocks noChangeAspect="1" noChangeShapeType="1"/>
          </p:cNvSpPr>
          <p:nvPr/>
        </p:nvSpPr>
        <p:spPr bwMode="auto">
          <a:xfrm>
            <a:off x="3171825" y="3114675"/>
            <a:ext cx="977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611813" y="2932113"/>
            <a:ext cx="121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120000">
            <a:off x="6915150" y="1619250"/>
            <a:ext cx="10668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6096000" cy="2819400"/>
          </a:xfrm>
          <a:noFill/>
        </p:spPr>
        <p:txBody>
          <a:bodyPr lIns="0" rIns="0" bIns="0"/>
          <a:lstStyle/>
          <a:p>
            <a:pPr>
              <a:lnSpc>
                <a:spcPct val="110000"/>
              </a:lnSpc>
            </a:pPr>
            <a:r>
              <a:rPr lang="en-US" sz="1800" b="1"/>
              <a:t>All these areas </a:t>
            </a:r>
            <a:r>
              <a:rPr lang="en-US" sz="1800" b="1" u="sng"/>
              <a:t>were</a:t>
            </a:r>
            <a:r>
              <a:rPr lang="en-US" sz="1800" b="1"/>
              <a:t> </a:t>
            </a:r>
            <a:r>
              <a:rPr lang="en-US" sz="1800" b="1">
                <a:solidFill>
                  <a:srgbClr val="FFFF00"/>
                </a:solidFill>
              </a:rPr>
              <a:t>outside the U.S.</a:t>
            </a:r>
          </a:p>
          <a:p>
            <a:pPr>
              <a:lnSpc>
                <a:spcPct val="110000"/>
              </a:lnSpc>
            </a:pPr>
            <a:r>
              <a:rPr lang="en-US" sz="1800" b="1"/>
              <a:t>But </a:t>
            </a:r>
            <a:r>
              <a:rPr lang="en-US" sz="1800" b="1">
                <a:solidFill>
                  <a:srgbClr val="FFFF00"/>
                </a:solidFill>
              </a:rPr>
              <a:t>all</a:t>
            </a:r>
            <a:r>
              <a:rPr lang="en-US" sz="1800" b="1"/>
              <a:t> these areas were </a:t>
            </a:r>
            <a:r>
              <a:rPr lang="en-US" sz="1800" b="1">
                <a:solidFill>
                  <a:srgbClr val="FFFF00"/>
                </a:solidFill>
              </a:rPr>
              <a:t>too populated</a:t>
            </a:r>
          </a:p>
          <a:p>
            <a:pPr>
              <a:lnSpc>
                <a:spcPct val="110000"/>
              </a:lnSpc>
            </a:pPr>
            <a:r>
              <a:rPr lang="en-US" sz="1800" b="1"/>
              <a:t>The </a:t>
            </a:r>
            <a:r>
              <a:rPr lang="en-US" sz="1800" b="1">
                <a:solidFill>
                  <a:srgbClr val="FFFF00"/>
                </a:solidFill>
              </a:rPr>
              <a:t>majority would tell them what to do</a:t>
            </a:r>
            <a:r>
              <a:rPr lang="en-US" sz="1800"/>
              <a:t> </a:t>
            </a:r>
          </a:p>
          <a:p>
            <a:pPr lvl="1">
              <a:lnSpc>
                <a:spcPct val="110000"/>
              </a:lnSpc>
            </a:pPr>
            <a:r>
              <a:rPr lang="en-US" sz="1600" b="1" i="1">
                <a:solidFill>
                  <a:srgbClr val="99FFCC"/>
                </a:solidFill>
              </a:rPr>
              <a:t>Again!</a:t>
            </a:r>
          </a:p>
          <a:p>
            <a:pPr>
              <a:lnSpc>
                <a:spcPct val="110000"/>
              </a:lnSpc>
            </a:pPr>
            <a:r>
              <a:rPr lang="en-US" sz="1800" b="1"/>
              <a:t>This would just lead to </a:t>
            </a:r>
            <a:r>
              <a:rPr lang="en-US" sz="1800" b="1">
                <a:solidFill>
                  <a:srgbClr val="FFFF00"/>
                </a:solidFill>
              </a:rPr>
              <a:t>more persecution</a:t>
            </a:r>
          </a:p>
          <a:p>
            <a:pPr lvl="1">
              <a:lnSpc>
                <a:spcPct val="110000"/>
              </a:lnSpc>
            </a:pPr>
            <a:r>
              <a:rPr lang="en-US" sz="1600" b="1" i="1">
                <a:solidFill>
                  <a:srgbClr val="99FFCC"/>
                </a:solidFill>
              </a:rPr>
              <a:t>Again!</a:t>
            </a:r>
          </a:p>
          <a:p>
            <a:pPr>
              <a:lnSpc>
                <a:spcPct val="110000"/>
              </a:lnSpc>
            </a:pPr>
            <a:r>
              <a:rPr lang="en-US" sz="1800" b="1"/>
              <a:t>They would be </a:t>
            </a:r>
            <a:r>
              <a:rPr lang="en-US" sz="1800" b="1">
                <a:solidFill>
                  <a:srgbClr val="FFFF00"/>
                </a:solidFill>
              </a:rPr>
              <a:t>kicked out of their homes</a:t>
            </a:r>
            <a:r>
              <a:rPr lang="en-US" sz="1800" b="1"/>
              <a:t>.</a:t>
            </a:r>
          </a:p>
          <a:p>
            <a:pPr lvl="1">
              <a:lnSpc>
                <a:spcPct val="110000"/>
              </a:lnSpc>
            </a:pPr>
            <a:r>
              <a:rPr lang="en-US" sz="1600" b="1" i="1">
                <a:solidFill>
                  <a:srgbClr val="99FFCC"/>
                </a:solidFill>
              </a:rPr>
              <a:t>Again!</a:t>
            </a:r>
          </a:p>
        </p:txBody>
      </p:sp>
      <p:pic>
        <p:nvPicPr>
          <p:cNvPr id="11290" name="Cinco de Mayo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00800" y="4800600"/>
            <a:ext cx="304800" cy="304800"/>
          </a:xfrm>
          <a:prstGeom prst="rect">
            <a:avLst/>
          </a:prstGeom>
          <a:noFill/>
        </p:spPr>
      </p:pic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0" y="36718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1800" b="1"/>
              <a:t>Why </a:t>
            </a:r>
            <a:r>
              <a:rPr lang="en-US" sz="1800" b="1" u="sng"/>
              <a:t>not</a:t>
            </a:r>
            <a:r>
              <a:rPr lang="en-US" sz="1800" b="1"/>
              <a:t> choose them?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858000" y="38100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Spatial Analysis ~ Think!</a:t>
            </a:r>
          </a:p>
        </p:txBody>
      </p:sp>
      <p:pic>
        <p:nvPicPr>
          <p:cNvPr id="11293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SN00740A0000[1].wav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1" fill="hold"/>
                                        <p:tgtEl>
                                          <p:spTgt spid="11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Yell Yipp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 Roll with Cymbal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3" dur="55927" fill="hold"/>
                                        <p:tgtEl>
                                          <p:spTgt spid="11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decel="100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lectronic Squi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decel="100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0"/>
                </p:tgtEl>
              </p:cMediaNode>
            </p:audio>
            <p:audio>
              <p:cMediaNode showWhenStopped="0">
                <p:cTn id="1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3"/>
                </p:tgtEl>
              </p:cMediaNode>
            </p:audio>
          </p:childTnLst>
        </p:cTn>
      </p:par>
    </p:tnLst>
    <p:bldLst>
      <p:bldP spid="11281" grpId="0"/>
      <p:bldP spid="11283" grpId="0"/>
      <p:bldP spid="11284" grpId="0"/>
      <p:bldP spid="11285" grpId="0"/>
      <p:bldP spid="11267" grpId="0" build="p"/>
      <p:bldP spid="112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579438"/>
          </a:xfrm>
          <a:noFill/>
          <a:effectLst>
            <a:outerShdw dist="53882" dir="2700000" algn="ctr" rotWithShape="0">
              <a:schemeClr val="bg2"/>
            </a:outerShdw>
          </a:effectLst>
        </p:spPr>
        <p:txBody>
          <a:bodyPr lIns="0" rIns="0"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The </a:t>
            </a:r>
            <a:r>
              <a:rPr lang="en-US" sz="3600" b="1" dirty="0">
                <a:solidFill>
                  <a:srgbClr val="FFFF00"/>
                </a:solidFill>
              </a:rPr>
              <a:t>Mormons Knew About the West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28600" y="3505200"/>
            <a:ext cx="2286000" cy="16764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7912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 typeface="Wingdings" pitchFamily="2" charset="2"/>
              <a:buAutoNum type="alphaLcPeriod"/>
            </a:pPr>
            <a:r>
              <a:rPr lang="en-US" sz="2000" b="1"/>
              <a:t>They had </a:t>
            </a:r>
            <a:r>
              <a:rPr lang="en-US" sz="2000" b="1" u="sng">
                <a:solidFill>
                  <a:srgbClr val="00D000"/>
                </a:solidFill>
              </a:rPr>
              <a:t>lived in Independence, Missouri</a:t>
            </a:r>
          </a:p>
          <a:p>
            <a:pPr marL="990600" lvl="1" indent="-533400">
              <a:lnSpc>
                <a:spcPct val="120000"/>
              </a:lnSpc>
            </a:pPr>
            <a:r>
              <a:rPr lang="en-US" sz="1800" b="1"/>
              <a:t>The beginning and end of the </a:t>
            </a:r>
            <a:r>
              <a:rPr lang="en-US" sz="1800" b="1">
                <a:solidFill>
                  <a:srgbClr val="FFFF00"/>
                </a:solidFill>
              </a:rPr>
              <a:t>Oregon Trail</a:t>
            </a:r>
          </a:p>
          <a:p>
            <a:pPr marL="990600" lvl="1" indent="-533400">
              <a:lnSpc>
                <a:spcPct val="120000"/>
              </a:lnSpc>
            </a:pPr>
            <a:r>
              <a:rPr lang="en-US" sz="1800" b="1"/>
              <a:t>People coming back for the West told them about it!</a:t>
            </a:r>
          </a:p>
          <a:p>
            <a:pPr marL="990600" lvl="1" indent="-533400">
              <a:lnSpc>
                <a:spcPct val="120000"/>
              </a:lnSpc>
            </a:pPr>
            <a:endParaRPr lang="en-US" sz="500" b="1"/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lphaLcPeriod" startAt="2"/>
            </a:pPr>
            <a:r>
              <a:rPr lang="en-US" sz="2000" b="1" u="sng">
                <a:solidFill>
                  <a:srgbClr val="00D000"/>
                </a:solidFill>
              </a:rPr>
              <a:t>Church newspapers wrote</a:t>
            </a:r>
            <a:r>
              <a:rPr lang="en-US" sz="2000" b="1"/>
              <a:t> reports </a:t>
            </a:r>
            <a:r>
              <a:rPr lang="en-US" sz="2000" b="1" u="sng">
                <a:solidFill>
                  <a:srgbClr val="00D000"/>
                </a:solidFill>
              </a:rPr>
              <a:t>about the West</a:t>
            </a:r>
            <a:r>
              <a:rPr lang="en-US" sz="2000" b="1"/>
              <a:t> written by mountain men and explorers</a:t>
            </a:r>
          </a:p>
          <a:p>
            <a:pPr marL="990600" lvl="1" indent="-533400">
              <a:lnSpc>
                <a:spcPct val="120000"/>
              </a:lnSpc>
            </a:pPr>
            <a:r>
              <a:rPr lang="en-US" sz="2000" b="1">
                <a:solidFill>
                  <a:srgbClr val="6699FF"/>
                </a:solidFill>
              </a:rPr>
              <a:t>Fremont’s </a:t>
            </a:r>
            <a:r>
              <a:rPr lang="en-US" sz="2000" b="1" i="1">
                <a:solidFill>
                  <a:srgbClr val="6699FF"/>
                </a:solidFill>
              </a:rPr>
              <a:t>Report</a:t>
            </a:r>
            <a:endParaRPr lang="en-US" sz="2000" b="1">
              <a:solidFill>
                <a:srgbClr val="6699FF"/>
              </a:solidFill>
            </a:endParaRPr>
          </a:p>
          <a:p>
            <a:pPr marL="990600" lvl="1" indent="-533400">
              <a:lnSpc>
                <a:spcPct val="120000"/>
              </a:lnSpc>
            </a:pPr>
            <a:r>
              <a:rPr lang="en-US" sz="2000" b="1">
                <a:solidFill>
                  <a:srgbClr val="6699FF"/>
                </a:solidFill>
              </a:rPr>
              <a:t>            Hasting’s </a:t>
            </a:r>
            <a:r>
              <a:rPr lang="en-US" sz="2000" b="1" i="1">
                <a:solidFill>
                  <a:srgbClr val="6699FF"/>
                </a:solidFill>
              </a:rPr>
              <a:t>Emigrant Guide</a:t>
            </a:r>
            <a:endParaRPr lang="en-US" sz="2000" b="1">
              <a:solidFill>
                <a:srgbClr val="6699FF"/>
              </a:solidFill>
            </a:endParaRP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lphaLcPeriod" startAt="3"/>
            </a:pPr>
            <a:r>
              <a:rPr lang="en-US" sz="2000" b="1"/>
              <a:t>                    They studied and wrote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/>
              <a:t>                             about </a:t>
            </a:r>
            <a:r>
              <a:rPr lang="en-US" sz="2000" b="1" u="sng">
                <a:solidFill>
                  <a:srgbClr val="00D000"/>
                </a:solidFill>
              </a:rPr>
              <a:t>irrigation methods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endParaRPr lang="en-US" sz="1000" b="1" u="sng">
              <a:solidFill>
                <a:srgbClr val="00D000"/>
              </a:solidFill>
            </a:endParaRP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lphaLcPeriod" startAt="4"/>
            </a:pPr>
            <a:r>
              <a:rPr lang="en-US" sz="2000" b="1"/>
              <a:t>                    In 1842, </a:t>
            </a:r>
            <a:r>
              <a:rPr lang="en-US" sz="2000" b="1" u="sng">
                <a:solidFill>
                  <a:srgbClr val="00D000"/>
                </a:solidFill>
              </a:rPr>
              <a:t>Joseph Smith</a:t>
            </a:r>
            <a:r>
              <a:rPr lang="en-US" sz="2000" b="1"/>
              <a:t> had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D000"/>
                </a:solidFill>
              </a:rPr>
              <a:t>                             </a:t>
            </a:r>
            <a:r>
              <a:rPr lang="en-US" sz="2000" b="1" u="sng">
                <a:solidFill>
                  <a:srgbClr val="00D000"/>
                </a:solidFill>
              </a:rPr>
              <a:t>said</a:t>
            </a:r>
            <a:r>
              <a:rPr lang="en-US" sz="2000" b="1"/>
              <a:t> the Mormons would 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/>
              <a:t>                             eventually go to live in the 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/>
              <a:t>                             </a:t>
            </a:r>
            <a:r>
              <a:rPr lang="en-US" sz="2000" b="1" u="sng">
                <a:solidFill>
                  <a:srgbClr val="00D000"/>
                </a:solidFill>
              </a:rPr>
              <a:t>Rocky Mountains</a:t>
            </a:r>
            <a:r>
              <a:rPr lang="en-US" sz="2000" b="1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972300" y="3633788"/>
            <a:ext cx="1981200" cy="2843212"/>
            <a:chOff x="4392" y="2289"/>
            <a:chExt cx="1248" cy="1791"/>
          </a:xfrm>
        </p:grpSpPr>
        <p:pic>
          <p:nvPicPr>
            <p:cNvPr id="12293" name="Picture 5" descr="atbp1243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496"/>
              <a:ext cx="1194" cy="1584"/>
            </a:xfrm>
            <a:prstGeom prst="rect">
              <a:avLst/>
            </a:prstGeom>
            <a:noFill/>
          </p:spPr>
        </p:pic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392" y="2289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</a:pPr>
              <a:r>
                <a:rPr lang="en-US" sz="1800" b="1"/>
                <a:t>John C. Fremont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35000" y="3733800"/>
            <a:ext cx="2032000" cy="3124200"/>
            <a:chOff x="232" y="2256"/>
            <a:chExt cx="1280" cy="1968"/>
          </a:xfrm>
        </p:grpSpPr>
        <p:pic>
          <p:nvPicPr>
            <p:cNvPr id="12295" name="Picture 7" descr="hastings_lansfor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" y="2256"/>
              <a:ext cx="1280" cy="1872"/>
            </a:xfrm>
            <a:prstGeom prst="rect">
              <a:avLst/>
            </a:prstGeom>
            <a:noFill/>
          </p:spPr>
        </p:pic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40" y="4032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</a:pPr>
              <a:r>
                <a:rPr lang="en-US" sz="1400" b="1"/>
                <a:t>Lansford W. Hastings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800600" y="669925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sz="2400" b="1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 Analysis ~ Think!</a:t>
            </a:r>
          </a:p>
        </p:txBody>
      </p:sp>
      <p:pic>
        <p:nvPicPr>
          <p:cNvPr id="12302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740A0000[1]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85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1" fill="hold"/>
                                        <p:tgtEl>
                                          <p:spTgt spid="12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58888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3600"/>
              <a:t>They studied </a:t>
            </a:r>
            <a:r>
              <a:rPr lang="en-US" sz="3600">
                <a:solidFill>
                  <a:srgbClr val="6699FF"/>
                </a:solidFill>
              </a:rPr>
              <a:t>ALL</a:t>
            </a:r>
            <a:r>
              <a:rPr lang="en-US" sz="3600"/>
              <a:t> the possibilities before making a final decision</a:t>
            </a:r>
          </a:p>
        </p:txBody>
      </p:sp>
      <p:pic>
        <p:nvPicPr>
          <p:cNvPr id="15364" name="Picture 4" descr="MCMP00344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3048000"/>
            <a:ext cx="1727200" cy="2057400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" y="14478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finally decided to settle in the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 Salt Lake Valley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</a:pPr>
            <a:endParaRPr lang="en-US" sz="1200" i="1" dirty="0">
              <a:solidFill>
                <a:srgbClr val="00D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800" smtClean="0"/>
              <a:t>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choose the Salt Lake Valley?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295400" y="3429000"/>
            <a:ext cx="4572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81000" y="1371600"/>
            <a:ext cx="8305800" cy="0"/>
          </a:xfrm>
          <a:prstGeom prst="line">
            <a:avLst/>
          </a:prstGeom>
          <a:noFill/>
          <a:ln w="57150">
            <a:solidFill>
              <a:srgbClr val="6699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8305800" cy="3810000"/>
          </a:xfrm>
          <a:noFill/>
        </p:spPr>
        <p:txBody>
          <a:bodyPr rIns="0">
            <a:normAutofit lnSpcReduction="10000"/>
          </a:bodyPr>
          <a:lstStyle/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dirty="0">
                <a:solidFill>
                  <a:srgbClr val="6699FF"/>
                </a:solidFill>
              </a:rPr>
              <a:t>       It was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00D000"/>
                </a:solidFill>
              </a:rPr>
              <a:t>outside the United States</a:t>
            </a:r>
            <a:r>
              <a:rPr lang="en-US" sz="2000" b="1" dirty="0"/>
              <a:t> 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dirty="0">
                <a:solidFill>
                  <a:srgbClr val="6699FF"/>
                </a:solidFill>
              </a:rPr>
              <a:t>         It was still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00D000"/>
                </a:solidFill>
              </a:rPr>
              <a:t>owned by Mexico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dirty="0">
                <a:solidFill>
                  <a:srgbClr val="6699FF"/>
                </a:solidFill>
              </a:rPr>
              <a:t>           The U.S.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00D000"/>
                </a:solidFill>
              </a:rPr>
              <a:t>government couldn’t hurt them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6699FF"/>
                </a:solidFill>
              </a:rPr>
              <a:t>again.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endParaRPr lang="en-US" sz="300" b="1" dirty="0">
              <a:solidFill>
                <a:srgbClr val="800080"/>
              </a:solidFill>
            </a:endParaRP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dirty="0">
                <a:solidFill>
                  <a:srgbClr val="6699FF"/>
                </a:solidFill>
              </a:rPr>
              <a:t>It was practically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00D000"/>
                </a:solidFill>
              </a:rPr>
              <a:t>private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6699FF"/>
                </a:solidFill>
              </a:rPr>
              <a:t>(1,300 miles from Nauvoo)!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endParaRPr lang="en-US" sz="300" b="1" dirty="0">
              <a:solidFill>
                <a:srgbClr val="800080"/>
              </a:solidFill>
            </a:endParaRP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u="sng" dirty="0">
                <a:solidFill>
                  <a:srgbClr val="00D000"/>
                </a:solidFill>
              </a:rPr>
              <a:t>No one wanted </a:t>
            </a:r>
            <a:r>
              <a:rPr lang="en-US" sz="2000" b="1" u="sng" dirty="0" smtClean="0">
                <a:solidFill>
                  <a:srgbClr val="00D000"/>
                </a:solidFill>
              </a:rPr>
              <a:t>the Great Salt </a:t>
            </a:r>
            <a:r>
              <a:rPr lang="en-US" sz="2000" b="1" u="sng" smtClean="0">
                <a:solidFill>
                  <a:srgbClr val="00D000"/>
                </a:solidFill>
              </a:rPr>
              <a:t>Lake Valley</a:t>
            </a:r>
            <a:r>
              <a:rPr lang="en-US" sz="2000" b="1" smtClean="0">
                <a:solidFill>
                  <a:srgbClr val="00D000"/>
                </a:solidFill>
              </a:rPr>
              <a:t> </a:t>
            </a:r>
            <a:r>
              <a:rPr lang="en-US" sz="2000" b="1" dirty="0">
                <a:solidFill>
                  <a:srgbClr val="6699FF"/>
                </a:solidFill>
              </a:rPr>
              <a:t>(Indians didn’t count then!)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AutoNum type="alphaLcPeriod"/>
            </a:pPr>
            <a:r>
              <a:rPr lang="en-US" sz="2000" b="1" dirty="0">
                <a:solidFill>
                  <a:srgbClr val="6699FF"/>
                </a:solidFill>
              </a:rPr>
              <a:t>It was</a:t>
            </a:r>
            <a:r>
              <a:rPr lang="en-US" sz="2000" b="1" dirty="0"/>
              <a:t> </a:t>
            </a:r>
            <a:r>
              <a:rPr lang="en-US" sz="2000" b="1" u="sng" dirty="0">
                <a:solidFill>
                  <a:srgbClr val="00D000"/>
                </a:solidFill>
              </a:rPr>
              <a:t>relatively easy to get to</a:t>
            </a:r>
            <a:r>
              <a:rPr lang="en-US" sz="2000" b="1" dirty="0"/>
              <a:t> </a:t>
            </a:r>
          </a:p>
          <a:p>
            <a:pPr marL="406400" indent="-406400">
              <a:lnSpc>
                <a:spcPct val="150000"/>
              </a:lnSpc>
              <a:buClr>
                <a:srgbClr val="6699FF"/>
              </a:buClr>
              <a:buFont typeface="Wingdings" pitchFamily="2" charset="2"/>
              <a:buNone/>
            </a:pPr>
            <a:r>
              <a:rPr lang="en-US" sz="2000" b="1" dirty="0"/>
              <a:t>     </a:t>
            </a:r>
            <a:r>
              <a:rPr lang="en-US" sz="2000" b="1" dirty="0">
                <a:solidFill>
                  <a:srgbClr val="6699FF"/>
                </a:solidFill>
              </a:rPr>
              <a:t>~ thanks to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FF00"/>
                </a:solidFill>
              </a:rPr>
              <a:t>South Pass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6699FF"/>
                </a:solidFill>
              </a:rPr>
              <a:t>and the canyon trails.</a:t>
            </a:r>
          </a:p>
        </p:txBody>
      </p:sp>
      <p:pic>
        <p:nvPicPr>
          <p:cNvPr id="15371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740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667000"/>
            <a:ext cx="304800" cy="304800"/>
          </a:xfrm>
          <a:prstGeom prst="rect">
            <a:avLst/>
          </a:prstGeom>
          <a:noFill/>
        </p:spPr>
      </p:pic>
      <p:pic>
        <p:nvPicPr>
          <p:cNvPr id="15372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740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524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631" fill="hold"/>
                                        <p:tgtEl>
                                          <p:spTgt spid="15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631" fill="hold"/>
                                        <p:tgtEl>
                                          <p:spTgt spid="15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1"/>
                </p:tgtEl>
              </p:cMediaNode>
            </p:audio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2"/>
                </p:tgtEl>
              </p:cMediaNode>
            </p:audio>
          </p:childTnLst>
        </p:cTn>
      </p:par>
    </p:tnLst>
    <p:bldLst>
      <p:bldP spid="15368" grpId="0" animBg="1"/>
      <p:bldP spid="1536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262</Words>
  <Application>Microsoft Office PowerPoint</Application>
  <PresentationFormat>On-screen Show (4:3)</PresentationFormat>
  <Paragraphs>49</Paragraphs>
  <Slides>4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Where to Go?</vt:lpstr>
      <vt:lpstr>The Mormons Knew About the West</vt:lpstr>
      <vt:lpstr>They studied ALL the possibilities before making a final decision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2011-12-14T23:20:37Z</dcterms:created>
  <dcterms:modified xsi:type="dcterms:W3CDTF">2012-01-03T19:02:05Z</dcterms:modified>
</cp:coreProperties>
</file>